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sldIdLst>
    <p:sldId id="256" r:id="rId2"/>
    <p:sldId id="272" r:id="rId3"/>
    <p:sldId id="263" r:id="rId4"/>
    <p:sldId id="265" r:id="rId5"/>
    <p:sldId id="264" r:id="rId6"/>
    <p:sldId id="266" r:id="rId7"/>
    <p:sldId id="273" r:id="rId8"/>
    <p:sldId id="270" r:id="rId9"/>
    <p:sldId id="279" r:id="rId10"/>
    <p:sldId id="271" r:id="rId11"/>
    <p:sldId id="269" r:id="rId12"/>
    <p:sldId id="267" r:id="rId13"/>
    <p:sldId id="274" r:id="rId14"/>
    <p:sldId id="260" r:id="rId15"/>
    <p:sldId id="258" r:id="rId16"/>
    <p:sldId id="259" r:id="rId17"/>
    <p:sldId id="275" r:id="rId18"/>
    <p:sldId id="277" r:id="rId19"/>
    <p:sldId id="278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38" autoAdjust="0"/>
  </p:normalViewPr>
  <p:slideViewPr>
    <p:cSldViewPr>
      <p:cViewPr varScale="1">
        <p:scale>
          <a:sx n="76" d="100"/>
          <a:sy n="76" d="100"/>
        </p:scale>
        <p:origin x="12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BDEE4-020E-42BA-AB50-335E32AE6C59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F76BC-718A-4C51-87A9-E9229A4709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962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4331-3E06-4373-BD49-174A68B176B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22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24331-3E06-4373-BD49-174A68B176B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25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9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402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181447" y="3239394"/>
            <a:ext cx="5632704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049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83552" algn="l"/>
              </a:tabLst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3586" smtClean="0">
                <a:solidFill>
                  <a:srgbClr val="363929"/>
                </a:solidFill>
                <a:effectLst>
                  <a:outerShdw blurRad="25400" dist="25400" dir="2700000" rotWithShape="0">
                    <a:srgbClr val="FFFFFF">
                      <a:alpha val="50000"/>
                    </a:srgbClr>
                  </a:outerShdw>
                </a:effectLst>
              </a:rPr>
              <a:t>Click to edit Master title style</a:t>
            </a:r>
            <a:endParaRPr sz="3586">
              <a:solidFill>
                <a:srgbClr val="363929"/>
              </a:solidFill>
              <a:effectLst>
                <a:outerShdw blurRad="25400" dist="25400" dir="2700000" rotWithShape="0">
                  <a:srgbClr val="FFFFFF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4430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72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1"/>
            <a:ext cx="9144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1"/>
            <a:ext cx="9144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9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9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91034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9144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anchor="ctr">
            <a:normAutofit/>
          </a:bodyPr>
          <a:lstStyle>
            <a:lvl1pPr>
              <a:defRPr sz="33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6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17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11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21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657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3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76200"/>
            <a:ext cx="748551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37216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5AE2AA97-CD0A-453B-83F9-FFFEFCAD0F2F}" type="datetimeFigureOut">
              <a:rPr lang="en-US" smtClean="0"/>
              <a:t>7/29/2016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6356350"/>
            <a:ext cx="474231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6356352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54436FEE-0831-4254-B9B4-9337B8C0B585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/>
          <p:nvPr/>
        </p:nvGrpSpPr>
        <p:grpSpPr>
          <a:xfrm>
            <a:off x="827532" y="1219202"/>
            <a:ext cx="7488936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87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45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mit.edu/c.php?g=175961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usaini.com/" TargetMode="External"/><Relationship Id="rId2" Type="http://schemas.openxmlformats.org/officeDocument/2006/relationships/hyperlink" Target="mailto:unosru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7572375" cy="2219691"/>
          </a:xfrm>
        </p:spPr>
        <p:txBody>
          <a:bodyPr>
            <a:normAutofit/>
          </a:bodyPr>
          <a:lstStyle/>
          <a:p>
            <a:r>
              <a:rPr lang="en-IN" dirty="0" smtClean="0"/>
              <a:t>Choosing a Topic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245" y="3645024"/>
            <a:ext cx="7931325" cy="955565"/>
          </a:xfrm>
        </p:spPr>
        <p:txBody>
          <a:bodyPr>
            <a:noAutofit/>
          </a:bodyPr>
          <a:lstStyle/>
          <a:p>
            <a:r>
              <a:rPr lang="en-IN" sz="3200" baseline="-25000" dirty="0"/>
              <a:t>Intensive Regular Program EAW - 2016 </a:t>
            </a:r>
            <a:endParaRPr lang="en-IN" sz="3200" baseline="-25000" dirty="0" smtClean="0"/>
          </a:p>
          <a:p>
            <a:r>
              <a:rPr lang="en-IN" sz="3200" baseline="-25000" dirty="0" smtClean="0"/>
              <a:t>Fourth </a:t>
            </a:r>
            <a:r>
              <a:rPr lang="en-IN" sz="3200" baseline="-25000" dirty="0"/>
              <a:t>Annual EAW: From Synopsis to Thesis Writing Workshop: 29th July to </a:t>
            </a:r>
            <a:r>
              <a:rPr lang="en-IN" sz="3200" baseline="-25000" dirty="0" smtClean="0"/>
              <a:t>12th </a:t>
            </a:r>
            <a:r>
              <a:rPr lang="en-IN" sz="3200" baseline="-25000" dirty="0"/>
              <a:t>August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609329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Dr. </a:t>
            </a:r>
            <a:r>
              <a:rPr lang="en-US" sz="2800" b="1" dirty="0" err="1" smtClean="0">
                <a:solidFill>
                  <a:schemeClr val="bg1"/>
                </a:solidFill>
              </a:rPr>
              <a:t>Sonu</a:t>
            </a:r>
            <a:r>
              <a:rPr lang="en-US" sz="2800" b="1" dirty="0" smtClean="0">
                <a:solidFill>
                  <a:schemeClr val="bg1"/>
                </a:solidFill>
              </a:rPr>
              <a:t> Saini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Important factors in choosing the topic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916832"/>
            <a:ext cx="7486650" cy="457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Interest of the Scholar</a:t>
            </a:r>
          </a:p>
          <a:p>
            <a:endParaRPr lang="ru-RU" sz="3600" dirty="0"/>
          </a:p>
          <a:p>
            <a:r>
              <a:rPr lang="en-IN" sz="3600" dirty="0"/>
              <a:t> </a:t>
            </a:r>
            <a:r>
              <a:rPr lang="en-IN" sz="3600" b="1" dirty="0"/>
              <a:t>The topic must be </a:t>
            </a:r>
            <a:r>
              <a:rPr lang="en-IN" sz="3600" b="1" dirty="0" smtClean="0"/>
              <a:t>researchable</a:t>
            </a:r>
          </a:p>
          <a:p>
            <a:pPr lvl="1"/>
            <a:r>
              <a:rPr lang="en-IN" sz="3300" dirty="0" smtClean="0"/>
              <a:t>Material availability</a:t>
            </a:r>
          </a:p>
          <a:p>
            <a:pPr lvl="1"/>
            <a:r>
              <a:rPr lang="en-IN" sz="3300" dirty="0" smtClean="0"/>
              <a:t>Is there any audience?</a:t>
            </a:r>
          </a:p>
          <a:p>
            <a:pPr lvl="1"/>
            <a:r>
              <a:rPr lang="en-IN" sz="3300" dirty="0" smtClean="0"/>
              <a:t>How it will be relevant?</a:t>
            </a:r>
          </a:p>
          <a:p>
            <a:pPr lvl="1"/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12329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604448" cy="1096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you evidently understand your topic?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31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answers to the following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305272"/>
            <a:ext cx="7486650" cy="4572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WHY</a:t>
            </a:r>
            <a:r>
              <a:rPr lang="en-US" sz="2000" dirty="0" smtClean="0"/>
              <a:t> did you choose the topic?  What interests you about it?  Do you have an opinion about the issues involved?</a:t>
            </a:r>
          </a:p>
          <a:p>
            <a:r>
              <a:rPr lang="en-US" sz="2000" b="1" dirty="0" smtClean="0"/>
              <a:t>WHO</a:t>
            </a:r>
            <a:r>
              <a:rPr lang="en-US" sz="2000" dirty="0" smtClean="0"/>
              <a:t> are the information providers on this topic?  Who might publish information about it?  Who is affected by the topic?  Do you know of organizations or institutions affiliated with the topic?</a:t>
            </a:r>
          </a:p>
          <a:p>
            <a:r>
              <a:rPr lang="en-US" sz="2000" b="1" dirty="0" smtClean="0"/>
              <a:t>WHAT</a:t>
            </a:r>
            <a:r>
              <a:rPr lang="en-US" sz="2000" dirty="0" smtClean="0"/>
              <a:t> are the major questions for this topic?  Is there a debate about the topic?  Are there a range of issues and viewpoints to consider?</a:t>
            </a:r>
          </a:p>
          <a:p>
            <a:r>
              <a:rPr lang="en-US" sz="2000" b="1" dirty="0" smtClean="0"/>
              <a:t>WHERE</a:t>
            </a:r>
            <a:r>
              <a:rPr lang="en-US" sz="2000" dirty="0" smtClean="0"/>
              <a:t> is your topic important: at the local, national or international level?  Are there specific places affected by the topic?</a:t>
            </a:r>
          </a:p>
          <a:p>
            <a:r>
              <a:rPr lang="en-US" sz="2000" b="1" dirty="0" smtClean="0"/>
              <a:t>WHEN</a:t>
            </a:r>
            <a:r>
              <a:rPr lang="en-US" sz="2000" dirty="0" smtClean="0"/>
              <a:t> is/was your topic important?  Is it a current event or an historical issue?  Do you want to compare your topic by time periods?</a:t>
            </a:r>
          </a:p>
          <a:p>
            <a:r>
              <a:rPr lang="en-US" sz="2000" b="1" dirty="0" smtClean="0"/>
              <a:t>HOW </a:t>
            </a:r>
            <a:r>
              <a:rPr lang="en-US" sz="2000" dirty="0" smtClean="0"/>
              <a:t>will you lead you lead your research?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8194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7486650" cy="457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The Work </a:t>
            </a:r>
            <a:r>
              <a:rPr lang="en-US" sz="3600" dirty="0" smtClean="0"/>
              <a:t>Schedule</a:t>
            </a:r>
          </a:p>
          <a:p>
            <a:pPr marL="0" indent="0" algn="ctr">
              <a:buNone/>
            </a:pPr>
            <a:r>
              <a:rPr lang="en-US" sz="3600" dirty="0" smtClean="0"/>
              <a:t>&amp; </a:t>
            </a:r>
          </a:p>
          <a:p>
            <a:pPr algn="ctr"/>
            <a:r>
              <a:rPr lang="en-US" sz="3600" dirty="0" smtClean="0"/>
              <a:t>Home work</a:t>
            </a:r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0100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293096"/>
            <a:ext cx="8208912" cy="1096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/>
              <a:t>Life, however short, is made still shorter by waste of time.</a:t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000" dirty="0" smtClean="0"/>
              <a:t> -</a:t>
            </a:r>
            <a:r>
              <a:rPr lang="en-IN" sz="2000" dirty="0" smtClean="0"/>
              <a:t>Samuel </a:t>
            </a:r>
            <a:r>
              <a:rPr lang="en-IN" sz="2000" dirty="0"/>
              <a:t>Johnson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2068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Work Schedule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085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4" y="1600200"/>
            <a:ext cx="7991798" cy="4572000"/>
          </a:xfrm>
        </p:spPr>
        <p:txBody>
          <a:bodyPr>
            <a:normAutofit fontScale="92500" lnSpcReduction="20000"/>
          </a:bodyPr>
          <a:lstStyle/>
          <a:p>
            <a:pPr marL="2743200" lvl="8" indent="0">
              <a:buNone/>
            </a:pPr>
            <a:r>
              <a:rPr lang="en-IN" sz="2000" dirty="0" smtClean="0"/>
              <a:t>		                                   </a:t>
            </a:r>
            <a:r>
              <a:rPr lang="en-IN" sz="2400" dirty="0" smtClean="0"/>
              <a:t> 		    Date Due  	</a:t>
            </a:r>
            <a:r>
              <a:rPr lang="en-IN" sz="2400" dirty="0" smtClean="0">
                <a:solidFill>
                  <a:srgbClr val="00B050"/>
                </a:solidFill>
              </a:rPr>
              <a:t>Date Done</a:t>
            </a:r>
          </a:p>
          <a:p>
            <a:r>
              <a:rPr lang="en-IN" sz="2400" dirty="0" smtClean="0"/>
              <a:t>Topic narrowed 			</a:t>
            </a:r>
            <a:r>
              <a:rPr lang="en-IN" sz="2400" dirty="0"/>
              <a:t> </a:t>
            </a:r>
            <a:r>
              <a:rPr lang="en-IN" sz="2400" dirty="0" smtClean="0"/>
              <a:t>   ________	 </a:t>
            </a:r>
            <a:r>
              <a:rPr lang="en-IN" sz="2400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/>
              <a:t>Preliminary bibliography compiled  ________	 </a:t>
            </a:r>
            <a:r>
              <a:rPr lang="en-IN" sz="2400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/>
              <a:t>Purposive reading begun 		    ________	 </a:t>
            </a:r>
            <a:r>
              <a:rPr lang="en-IN" sz="2400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/>
              <a:t>Thesis formulated			    ________	 </a:t>
            </a:r>
            <a:r>
              <a:rPr lang="en-IN" sz="2400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/>
              <a:t>Chapters worked out		    ________	 </a:t>
            </a:r>
            <a:r>
              <a:rPr lang="en-IN" sz="2400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>
                <a:solidFill>
                  <a:schemeClr val="accent5">
                    <a:lumMod val="50000"/>
                  </a:schemeClr>
                </a:solidFill>
              </a:rPr>
              <a:t>Synopsis finalised	</a:t>
            </a:r>
            <a:r>
              <a:rPr lang="en-IN" sz="2400" dirty="0" smtClean="0">
                <a:solidFill>
                  <a:srgbClr val="00B050"/>
                </a:solidFill>
              </a:rPr>
              <a:t>		   </a:t>
            </a:r>
            <a:r>
              <a:rPr lang="en-IN" sz="2400" dirty="0" smtClean="0"/>
              <a:t> </a:t>
            </a:r>
            <a:r>
              <a:rPr lang="en-IN" sz="2400" dirty="0"/>
              <a:t>________	 </a:t>
            </a:r>
            <a:r>
              <a:rPr lang="en-IN" sz="2400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>
                <a:solidFill>
                  <a:schemeClr val="accent5">
                    <a:lumMod val="50000"/>
                  </a:schemeClr>
                </a:solidFill>
              </a:rPr>
              <a:t>Thesis writing begin</a:t>
            </a:r>
            <a:r>
              <a:rPr lang="en-IN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IN" sz="2400" dirty="0">
                <a:solidFill>
                  <a:srgbClr val="00B050"/>
                </a:solidFill>
              </a:rPr>
              <a:t>		   </a:t>
            </a:r>
            <a:r>
              <a:rPr lang="en-IN" sz="2400" dirty="0"/>
              <a:t> ________	 </a:t>
            </a:r>
            <a:r>
              <a:rPr lang="en-IN" sz="2400" dirty="0">
                <a:solidFill>
                  <a:srgbClr val="00B050"/>
                </a:solidFill>
              </a:rPr>
              <a:t>________</a:t>
            </a:r>
          </a:p>
          <a:p>
            <a:r>
              <a:rPr lang="en-IN" sz="2400" dirty="0" smtClean="0"/>
              <a:t>Raw </a:t>
            </a:r>
            <a:r>
              <a:rPr lang="en-IN" sz="2400" dirty="0"/>
              <a:t>material/surveys completed  </a:t>
            </a:r>
            <a:r>
              <a:rPr lang="en-IN" sz="2400" dirty="0" smtClean="0"/>
              <a:t> ________</a:t>
            </a:r>
            <a:r>
              <a:rPr lang="en-IN" sz="2400" dirty="0"/>
              <a:t>	 </a:t>
            </a:r>
            <a:r>
              <a:rPr lang="en-IN" sz="2400" dirty="0">
                <a:solidFill>
                  <a:srgbClr val="00B050"/>
                </a:solidFill>
              </a:rPr>
              <a:t>________</a:t>
            </a:r>
            <a:endParaRPr lang="en-IN" sz="2400" dirty="0"/>
          </a:p>
          <a:p>
            <a:r>
              <a:rPr lang="en-IN" sz="2400" dirty="0"/>
              <a:t>Note-taking completed		    </a:t>
            </a:r>
            <a:r>
              <a:rPr lang="en-IN" sz="2400" dirty="0" smtClean="0"/>
              <a:t>________</a:t>
            </a:r>
            <a:r>
              <a:rPr lang="en-IN" sz="2400" dirty="0"/>
              <a:t>	 </a:t>
            </a:r>
            <a:r>
              <a:rPr lang="en-IN" sz="2400" dirty="0">
                <a:solidFill>
                  <a:srgbClr val="00B050"/>
                </a:solidFill>
              </a:rPr>
              <a:t>________</a:t>
            </a:r>
          </a:p>
          <a:p>
            <a:endParaRPr lang="en-IN" sz="2400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62068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Work Schedule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943" y="1268760"/>
            <a:ext cx="8135814" cy="4572000"/>
          </a:xfrm>
        </p:spPr>
        <p:txBody>
          <a:bodyPr>
            <a:noAutofit/>
          </a:bodyPr>
          <a:lstStyle/>
          <a:p>
            <a:pPr marL="2743200" lvl="8" indent="0">
              <a:buNone/>
            </a:pPr>
            <a:r>
              <a:rPr lang="en-IN" sz="1400" b="1" dirty="0" smtClean="0"/>
              <a:t>		                                   </a:t>
            </a:r>
            <a:r>
              <a:rPr lang="en-IN" sz="1600" b="1" dirty="0" smtClean="0"/>
              <a:t> 		        	Date Due  	</a:t>
            </a:r>
            <a:r>
              <a:rPr lang="en-IN" sz="1600" b="1" dirty="0" smtClean="0">
                <a:solidFill>
                  <a:srgbClr val="00B050"/>
                </a:solidFill>
              </a:rPr>
              <a:t>Date Done</a:t>
            </a:r>
          </a:p>
          <a:p>
            <a:r>
              <a:rPr lang="en-IN" sz="1600" b="1" dirty="0" smtClean="0"/>
              <a:t>First Chapter draft </a:t>
            </a:r>
            <a:r>
              <a:rPr lang="en-IN" sz="1600" b="1" dirty="0"/>
              <a:t>written	</a:t>
            </a:r>
            <a:r>
              <a:rPr lang="en-IN" sz="1600" b="1" dirty="0" smtClean="0"/>
              <a:t>          		________</a:t>
            </a:r>
            <a:r>
              <a:rPr lang="en-IN" sz="1600" b="1" dirty="0"/>
              <a:t>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/>
              <a:t>Second Chapter draft written             	________</a:t>
            </a:r>
            <a:r>
              <a:rPr lang="en-IN" sz="1600" b="1" dirty="0"/>
              <a:t>	 </a:t>
            </a:r>
            <a:r>
              <a:rPr lang="en-IN" sz="1600" b="1" dirty="0">
                <a:solidFill>
                  <a:srgbClr val="00B050"/>
                </a:solidFill>
              </a:rPr>
              <a:t>________</a:t>
            </a:r>
            <a:endParaRPr lang="en-IN" sz="1600" b="1" dirty="0" smtClean="0"/>
          </a:p>
          <a:p>
            <a:r>
              <a:rPr lang="en-IN" sz="1600" b="1" dirty="0" smtClean="0"/>
              <a:t>Third </a:t>
            </a:r>
            <a:r>
              <a:rPr lang="en-IN" sz="1600" b="1" dirty="0"/>
              <a:t>Chapter draft </a:t>
            </a:r>
            <a:r>
              <a:rPr lang="en-IN" sz="1600" b="1" dirty="0" smtClean="0"/>
              <a:t>written</a:t>
            </a:r>
            <a:r>
              <a:rPr lang="en-IN" sz="1600" b="1" dirty="0"/>
              <a:t> </a:t>
            </a:r>
            <a:r>
              <a:rPr lang="en-IN" sz="1600" b="1" dirty="0" smtClean="0"/>
              <a:t>              		________</a:t>
            </a:r>
            <a:r>
              <a:rPr lang="en-IN" sz="1600" b="1" dirty="0"/>
              <a:t>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/>
              <a:t>Conclusion </a:t>
            </a:r>
            <a:r>
              <a:rPr lang="en-IN" sz="1600" b="1" dirty="0"/>
              <a:t>draft written           </a:t>
            </a:r>
            <a:r>
              <a:rPr lang="en-IN" sz="1600" b="1" dirty="0" smtClean="0"/>
              <a:t>     		________</a:t>
            </a:r>
            <a:r>
              <a:rPr lang="en-IN" sz="1600" b="1" dirty="0"/>
              <a:t>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/>
              <a:t>Second </a:t>
            </a:r>
            <a:r>
              <a:rPr lang="en-IN" sz="1600" b="1" dirty="0"/>
              <a:t>draft </a:t>
            </a:r>
            <a:r>
              <a:rPr lang="en-IN" sz="1600" b="1" dirty="0" smtClean="0"/>
              <a:t>					________</a:t>
            </a:r>
            <a:r>
              <a:rPr lang="en-IN" sz="1600" b="1" dirty="0"/>
              <a:t>	 </a:t>
            </a:r>
            <a:r>
              <a:rPr lang="en-IN" sz="1600" b="1" dirty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/>
              <a:t>Revision					    	________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/>
              <a:t>Final copy written			</a:t>
            </a:r>
            <a:r>
              <a:rPr lang="en-IN" sz="1600" b="1" dirty="0"/>
              <a:t> </a:t>
            </a:r>
            <a:r>
              <a:rPr lang="en-IN" sz="1600" b="1" dirty="0" smtClean="0"/>
              <a:t>   		________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/>
              <a:t>Proofreading				    		________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  <a:p>
            <a:r>
              <a:rPr lang="en-IN" sz="1600" b="1" dirty="0" smtClean="0">
                <a:solidFill>
                  <a:schemeClr val="accent5">
                    <a:lumMod val="50000"/>
                  </a:schemeClr>
                </a:solidFill>
              </a:rPr>
              <a:t>Formatting/typesetting</a:t>
            </a:r>
            <a:r>
              <a:rPr lang="en-IN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1600" b="1" dirty="0" smtClean="0"/>
              <a:t>				________</a:t>
            </a:r>
            <a:r>
              <a:rPr lang="en-IN" sz="1600" b="1" dirty="0"/>
              <a:t>	 </a:t>
            </a:r>
            <a:r>
              <a:rPr lang="en-IN" sz="1600" b="1" dirty="0">
                <a:solidFill>
                  <a:srgbClr val="00B050"/>
                </a:solidFill>
              </a:rPr>
              <a:t>________</a:t>
            </a:r>
            <a:endParaRPr lang="en-IN" sz="1600" b="1" dirty="0" smtClean="0">
              <a:solidFill>
                <a:srgbClr val="00B050"/>
              </a:solidFill>
            </a:endParaRPr>
          </a:p>
          <a:p>
            <a:r>
              <a:rPr lang="en-IN" sz="1600" b="1" dirty="0" smtClean="0"/>
              <a:t>Thesis Submission 			    		________	 </a:t>
            </a:r>
            <a:r>
              <a:rPr lang="en-IN" sz="1600" b="1" dirty="0" smtClean="0">
                <a:solidFill>
                  <a:srgbClr val="00B050"/>
                </a:solidFill>
              </a:rPr>
              <a:t>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62068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Work Schedule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446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Choose any topic and workout the Work Schedule hypothetically for next class.</a:t>
            </a:r>
            <a:endParaRPr lang="ru-RU" sz="36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056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mileys.smileycentral.com/cat/36/36_1_7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666" y="3356658"/>
            <a:ext cx="1733107" cy="173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smileys.smileycentral.com/cat/36/36_9_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91" y="2333282"/>
            <a:ext cx="1454783" cy="116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smileys.smileycentral.com/cat/36/36_1_5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109" y="3497110"/>
            <a:ext cx="1452203" cy="145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mileys.smileycentral.com/cat/7/7_8_13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92" y="1069410"/>
            <a:ext cx="1428326" cy="13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850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8675" y="1628800"/>
            <a:ext cx="78477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William Coyle. Research Papers. </a:t>
            </a:r>
            <a:r>
              <a:rPr lang="en-IN" dirty="0" err="1"/>
              <a:t>Bobbs-Merril</a:t>
            </a:r>
            <a:r>
              <a:rPr lang="en-IN" dirty="0"/>
              <a:t> Educational Publishing. ITT. Indianapolis. USA. 1984</a:t>
            </a:r>
          </a:p>
          <a:p>
            <a:endParaRPr lang="en-IN" dirty="0" smtClean="0"/>
          </a:p>
          <a:p>
            <a:r>
              <a:rPr lang="en-IN" dirty="0" smtClean="0"/>
              <a:t>Ayesha </a:t>
            </a:r>
            <a:r>
              <a:rPr lang="en-IN" dirty="0" err="1" smtClean="0"/>
              <a:t>Kidwai</a:t>
            </a:r>
            <a:r>
              <a:rPr lang="en-IN" dirty="0" smtClean="0"/>
              <a:t>, The </a:t>
            </a:r>
            <a:r>
              <a:rPr lang="en-IN" dirty="0"/>
              <a:t>SLL&amp;CS Research Handbook, A SLL&amp;CS Publication July </a:t>
            </a:r>
            <a:r>
              <a:rPr lang="en-IN" dirty="0" smtClean="0"/>
              <a:t>2012</a:t>
            </a:r>
          </a:p>
          <a:p>
            <a:endParaRPr lang="en-IN" dirty="0" smtClean="0"/>
          </a:p>
          <a:p>
            <a:r>
              <a:rPr lang="en-IN" dirty="0" smtClean="0"/>
              <a:t>Gordon Harvey. Writing </a:t>
            </a:r>
            <a:r>
              <a:rPr lang="en-IN" dirty="0"/>
              <a:t>with Sources: A Guide for Harvard </a:t>
            </a:r>
            <a:r>
              <a:rPr lang="en-IN" dirty="0" smtClean="0"/>
              <a:t>Students. </a:t>
            </a:r>
            <a:r>
              <a:rPr lang="en-IN" dirty="0"/>
              <a:t>Harvard </a:t>
            </a:r>
            <a:r>
              <a:rPr lang="en-IN" dirty="0" smtClean="0"/>
              <a:t>University.1995.</a:t>
            </a:r>
          </a:p>
          <a:p>
            <a:endParaRPr lang="en-IN" dirty="0" smtClean="0"/>
          </a:p>
          <a:p>
            <a:r>
              <a:rPr lang="en-IN" dirty="0" smtClean="0"/>
              <a:t>Research manual for </a:t>
            </a:r>
            <a:r>
              <a:rPr lang="en-IN" dirty="0"/>
              <a:t>MPhil/ PhD </a:t>
            </a:r>
            <a:r>
              <a:rPr lang="en-IN" dirty="0" smtClean="0"/>
              <a:t>Students, SIS, JNU, 2006</a:t>
            </a:r>
          </a:p>
          <a:p>
            <a:endParaRPr lang="en-IN" dirty="0" smtClean="0"/>
          </a:p>
          <a:p>
            <a:r>
              <a:rPr lang="en-IN" dirty="0" smtClean="0"/>
              <a:t>http</a:t>
            </a:r>
            <a:r>
              <a:rPr lang="en-IN" dirty="0"/>
              <a:t>://</a:t>
            </a:r>
            <a:r>
              <a:rPr lang="en-IN" dirty="0" smtClean="0"/>
              <a:t>www.transcriptionwave.com/dissertation-thesis.html</a:t>
            </a:r>
          </a:p>
          <a:p>
            <a:endParaRPr lang="en-IN" dirty="0"/>
          </a:p>
          <a:p>
            <a:r>
              <a:rPr lang="en-IN" dirty="0" smtClean="0">
                <a:hlinkClick r:id="rId2"/>
              </a:rPr>
              <a:t>http://libguides.mit.edu/c.php?g=175961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/>
              <a:t>https://www.reference.com/education/topic-d3f17a8b8a69cec7#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52749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Participants</a:t>
            </a:r>
            <a:endParaRPr lang="ru-RU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Class?</a:t>
            </a:r>
          </a:p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Fields?</a:t>
            </a:r>
          </a:p>
        </p:txBody>
      </p:sp>
    </p:spTree>
    <p:extLst>
      <p:ext uri="{BB962C8B-B14F-4D97-AF65-F5344CB8AC3E}">
        <p14:creationId xmlns:p14="http://schemas.microsoft.com/office/powerpoint/2010/main" val="109556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Thank you for attention!</a:t>
            </a:r>
            <a:r>
              <a:rPr lang="en-US" sz="2400" dirty="0"/>
              <a:t/>
            </a:r>
            <a:br>
              <a:rPr lang="en-US" sz="2400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47" y="1173162"/>
            <a:ext cx="7486650" cy="56848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Dr. </a:t>
            </a:r>
            <a:r>
              <a:rPr lang="en-US" sz="3600" dirty="0" err="1" smtClean="0"/>
              <a:t>Sonu</a:t>
            </a:r>
            <a:r>
              <a:rPr lang="en-US" sz="3600" dirty="0" smtClean="0"/>
              <a:t> Saini</a:t>
            </a:r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unosru@gmail.com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Website: </a:t>
            </a:r>
            <a:r>
              <a:rPr lang="en-US" sz="3600" dirty="0" smtClean="0">
                <a:hlinkClick r:id="rId3"/>
              </a:rPr>
              <a:t>www.sonusaini.com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This </a:t>
            </a:r>
            <a:r>
              <a:rPr lang="en-US" sz="3600" dirty="0" err="1" smtClean="0"/>
              <a:t>ppt</a:t>
            </a:r>
            <a:r>
              <a:rPr lang="en-US" sz="3600" dirty="0" smtClean="0"/>
              <a:t> can be downloaded from</a:t>
            </a:r>
          </a:p>
          <a:p>
            <a:pPr marL="0" indent="0" algn="ctr">
              <a:buNone/>
            </a:pPr>
            <a:r>
              <a:rPr lang="en-US" sz="3600" b="1" dirty="0"/>
              <a:t>http://faculty.jnu.ac.in/sonusaini/</a:t>
            </a:r>
            <a:endParaRPr lang="en-US" sz="3600" b="1" dirty="0" smtClean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dirty="0">
                <a:solidFill>
                  <a:srgbClr val="38761D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>
                <a:solidFill>
                  <a:srgbClr val="38761D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endParaRPr lang="ru-RU" altLang="ru-RU" sz="28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dirty="0">
                <a:solidFill>
                  <a:srgbClr val="38761D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ru-RU" altLang="ru-RU" sz="4800" dirty="0">
                <a:solidFill>
                  <a:srgbClr val="38761D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​</a:t>
            </a:r>
            <a:endParaRPr lang="ru-RU" altLang="ru-RU" sz="28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dirty="0">
                <a:solidFill>
                  <a:srgbClr val="38761D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>
                <a:solidFill>
                  <a:srgbClr val="38761D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endParaRPr lang="ru-RU" altLang="ru-RU" sz="3200" dirty="0">
              <a:solidFill>
                <a:srgbClr val="38761D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3600" dirty="0"/>
          </a:p>
          <a:p>
            <a:endParaRPr lang="ru-RU" sz="32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0425" y="5486400"/>
            <a:ext cx="184731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38761D"/>
              </a:solidFill>
              <a:effectLst/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s://ci4.googleusercontent.com/proxy/uuZH4vyxmW4HLDYA72tIDk6SK8cbn1T9sXOgBcUp7aIr1AvclO2umDbZAPstEBIYc2VDN4XOUN0I6M61Nr9GV2DPN6RZ0Rb1na1Fx7bE_t4rpUqMUUZtENnfLYfKnCnEYTIwDVxpqlShrBqNUmi-ud1shqA78skpnX4KJ325BntNsFhQ804C2WAta83usIGp3QcPyrCb4k2Y8_0=s0-d-e1-ft#https://docs.google.com/uc?export=download&amp;id=0B6dlp9aAm-FwSzlfWWhqcEtiMUk&amp;revid=0B6dlp9aAm-FwcTBLQm5ZRVhod3M2Y1VUQ1VMZit5b2liSnU4P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56" y="5013176"/>
            <a:ext cx="6891500" cy="34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80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92220"/>
            <a:ext cx="7485512" cy="1096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basic questions…</a:t>
            </a:r>
            <a:endParaRPr lang="ru-RU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200" b="1" dirty="0" smtClean="0">
                <a:solidFill>
                  <a:schemeClr val="accent5">
                    <a:lumMod val="50000"/>
                  </a:schemeClr>
                </a:solidFill>
              </a:rPr>
              <a:t>What does mean the word ‘topic’?</a:t>
            </a:r>
          </a:p>
          <a:p>
            <a:r>
              <a:rPr lang="en-IN" sz="2400" dirty="0" smtClean="0"/>
              <a:t>“A </a:t>
            </a:r>
            <a:r>
              <a:rPr lang="en-IN" sz="2400" dirty="0"/>
              <a:t>topic is a particular </a:t>
            </a:r>
            <a:r>
              <a:rPr lang="en-IN" sz="2400" b="1" dirty="0"/>
              <a:t>subject</a:t>
            </a:r>
            <a:r>
              <a:rPr lang="en-IN" sz="2400" dirty="0"/>
              <a:t> that you discuss or write </a:t>
            </a:r>
            <a:r>
              <a:rPr lang="en-IN" sz="2400" dirty="0" smtClean="0"/>
              <a:t>about”.</a:t>
            </a:r>
          </a:p>
          <a:p>
            <a:r>
              <a:rPr lang="en-IN" sz="2400" dirty="0" smtClean="0"/>
              <a:t>“</a:t>
            </a:r>
            <a:r>
              <a:rPr lang="en-IN" sz="2400" dirty="0"/>
              <a:t>A topic is the </a:t>
            </a:r>
            <a:r>
              <a:rPr lang="en-IN" sz="2400" b="1" dirty="0"/>
              <a:t>general theme, message or idea</a:t>
            </a:r>
            <a:r>
              <a:rPr lang="en-IN" sz="2400" dirty="0"/>
              <a:t> expressed in a speech or written work. Effective writing requires people to remain on topic, without adding in a lot of extraneous information</a:t>
            </a:r>
            <a:r>
              <a:rPr lang="en-IN" sz="2400" dirty="0" smtClean="0"/>
              <a:t>.”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A question to you….</a:t>
            </a:r>
          </a:p>
          <a:p>
            <a:r>
              <a:rPr lang="en-US" sz="2800" dirty="0" smtClean="0"/>
              <a:t>Choosing </a:t>
            </a:r>
            <a:r>
              <a:rPr lang="en-US" sz="2800" dirty="0"/>
              <a:t>topic……. for what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M.A. /M.Phil/PhD/Post Doc/Research Project/Fellowship, etc.</a:t>
            </a:r>
            <a:endParaRPr lang="ru-RU" sz="2400" dirty="0"/>
          </a:p>
        </p:txBody>
      </p:sp>
      <p:pic>
        <p:nvPicPr>
          <p:cNvPr id="5" name="Picture 2" descr="http://cdn.content.sweetim.com/sim/cpie/emoticons/000203B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40" y="5194889"/>
            <a:ext cx="1659460" cy="165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mileys.smileycentral.com/cat/36/36_9_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32419"/>
            <a:ext cx="1454783" cy="116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5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mileys.smileycentral.com/cat/36/36_1_7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666" y="3356658"/>
            <a:ext cx="1733107" cy="173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smileys.smileycentral.com/cat/36/36_9_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91" y="2333282"/>
            <a:ext cx="1454783" cy="116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smileys.smileycentral.com/cat/36/36_1_5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109" y="3497110"/>
            <a:ext cx="1452203" cy="145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mileys.smileycentral.com/cat/7/7_8_13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92" y="1069410"/>
            <a:ext cx="1428326" cy="13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781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-111224"/>
            <a:ext cx="7485512" cy="1096962"/>
          </a:xfrm>
        </p:spPr>
        <p:txBody>
          <a:bodyPr/>
          <a:lstStyle/>
          <a:p>
            <a:r>
              <a:rPr lang="en-US" sz="2400" b="1" dirty="0" smtClean="0"/>
              <a:t>Dissertation Vs Thesis</a:t>
            </a:r>
            <a:endParaRPr lang="ru-R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847781" cy="4781128"/>
          </a:xfrm>
        </p:spPr>
        <p:txBody>
          <a:bodyPr>
            <a:noAutofit/>
          </a:bodyPr>
          <a:lstStyle/>
          <a:p>
            <a:pPr algn="just"/>
            <a:r>
              <a:rPr lang="en-IN" sz="2700" b="1" dirty="0" smtClean="0"/>
              <a:t>Thesis </a:t>
            </a:r>
            <a:r>
              <a:rPr lang="en-IN" sz="2700" dirty="0" smtClean="0"/>
              <a:t>- higher </a:t>
            </a:r>
            <a:r>
              <a:rPr lang="en-IN" sz="2700" dirty="0"/>
              <a:t>degree of academic </a:t>
            </a:r>
            <a:r>
              <a:rPr lang="en-IN" sz="2700" dirty="0" smtClean="0"/>
              <a:t>achievement such as PhD/doctorate</a:t>
            </a:r>
          </a:p>
          <a:p>
            <a:pPr algn="just"/>
            <a:r>
              <a:rPr lang="en-IN" sz="2700" b="1" dirty="0"/>
              <a:t>D</a:t>
            </a:r>
            <a:r>
              <a:rPr lang="en-IN" sz="2700" b="1" dirty="0" smtClean="0"/>
              <a:t>issertation</a:t>
            </a:r>
            <a:r>
              <a:rPr lang="en-IN" sz="2700" dirty="0" smtClean="0"/>
              <a:t> - </a:t>
            </a:r>
            <a:r>
              <a:rPr lang="en-IN" sz="2700" dirty="0"/>
              <a:t>detailed references combined with observations made by the </a:t>
            </a:r>
            <a:r>
              <a:rPr lang="en-IN" sz="2700" dirty="0" smtClean="0"/>
              <a:t>author at post graduation/</a:t>
            </a:r>
            <a:r>
              <a:rPr lang="en-IN" sz="2700" dirty="0" err="1" smtClean="0"/>
              <a:t>Mphil</a:t>
            </a:r>
            <a:r>
              <a:rPr lang="en-IN" sz="2700" dirty="0" smtClean="0"/>
              <a:t>. level</a:t>
            </a:r>
            <a:r>
              <a:rPr lang="en-IN" sz="2700" dirty="0"/>
              <a:t>. </a:t>
            </a:r>
            <a:endParaRPr lang="en-IN" sz="2700" dirty="0" smtClean="0"/>
          </a:p>
          <a:p>
            <a:pPr algn="just"/>
            <a:endParaRPr lang="en-IN" sz="2700" dirty="0" smtClean="0"/>
          </a:p>
          <a:p>
            <a:pPr algn="just"/>
            <a:r>
              <a:rPr lang="en-IN" sz="2700" dirty="0" smtClean="0"/>
              <a:t>The </a:t>
            </a:r>
            <a:r>
              <a:rPr lang="en-IN" sz="2700" dirty="0"/>
              <a:t>reverse could apply in American universities, thereby adding to the confusion, with a dissertation leading to a PhD and a thesis produced while enrolled in a Master's program.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44440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Choosing a Topic: Basic Procedure	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Defining a problem</a:t>
            </a:r>
          </a:p>
          <a:p>
            <a:r>
              <a:rPr lang="en-US" sz="4000" dirty="0" smtClean="0"/>
              <a:t>Collecting and briefly evaluating material</a:t>
            </a:r>
          </a:p>
          <a:p>
            <a:r>
              <a:rPr lang="en-US" sz="4000" dirty="0" smtClean="0"/>
              <a:t>Previous works/thesis</a:t>
            </a:r>
          </a:p>
          <a:p>
            <a:r>
              <a:rPr lang="en-US" sz="4000" dirty="0" smtClean="0"/>
              <a:t>Formulating a hypothesis</a:t>
            </a:r>
          </a:p>
          <a:p>
            <a:r>
              <a:rPr lang="en-US" sz="4000" dirty="0" smtClean="0"/>
              <a:t>Organizing supporting material </a:t>
            </a:r>
          </a:p>
          <a:p>
            <a:r>
              <a:rPr lang="en-US" sz="4000" dirty="0" smtClean="0"/>
              <a:t>Documenting the idea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505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Choosing the Title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36903" cy="4572000"/>
          </a:xfrm>
        </p:spPr>
        <p:txBody>
          <a:bodyPr>
            <a:noAutofit/>
          </a:bodyPr>
          <a:lstStyle/>
          <a:p>
            <a:r>
              <a:rPr lang="en-IN" sz="2000" dirty="0"/>
              <a:t>N</a:t>
            </a:r>
            <a:r>
              <a:rPr lang="en-IN" sz="2000" dirty="0" smtClean="0"/>
              <a:t>o real formula</a:t>
            </a:r>
          </a:p>
          <a:p>
            <a:r>
              <a:rPr lang="en-IN" sz="2000" dirty="0"/>
              <a:t>T</a:t>
            </a:r>
            <a:r>
              <a:rPr lang="en-IN" sz="2000" dirty="0" smtClean="0"/>
              <a:t>itle should </a:t>
            </a:r>
            <a:r>
              <a:rPr lang="en-IN" sz="2000" b="1" dirty="0" smtClean="0"/>
              <a:t>describe the scope of the research</a:t>
            </a:r>
          </a:p>
          <a:p>
            <a:r>
              <a:rPr lang="en-IN" sz="2000" dirty="0" smtClean="0"/>
              <a:t>The title should accurately describe the exact </a:t>
            </a:r>
            <a:r>
              <a:rPr lang="en-IN" sz="2000" b="1" dirty="0" smtClean="0"/>
              <a:t>nature </a:t>
            </a:r>
            <a:r>
              <a:rPr lang="en-IN" sz="2000" dirty="0" smtClean="0"/>
              <a:t>of the main </a:t>
            </a:r>
            <a:r>
              <a:rPr lang="en-IN" sz="2000" b="1" dirty="0" smtClean="0"/>
              <a:t>element</a:t>
            </a:r>
            <a:r>
              <a:rPr lang="en-IN" sz="2000" dirty="0" smtClean="0"/>
              <a:t> of the study.</a:t>
            </a:r>
          </a:p>
          <a:p>
            <a:r>
              <a:rPr lang="en-IN" sz="2000" dirty="0" smtClean="0"/>
              <a:t>The title must be </a:t>
            </a:r>
            <a:r>
              <a:rPr lang="en-IN" sz="2000" b="1" dirty="0" smtClean="0"/>
              <a:t>informative and relevant </a:t>
            </a:r>
            <a:r>
              <a:rPr lang="en-IN" sz="2000" dirty="0" smtClean="0"/>
              <a:t>and should </a:t>
            </a:r>
            <a:r>
              <a:rPr lang="en-IN" sz="2000" b="1" dirty="0" smtClean="0"/>
              <a:t>capture the attention </a:t>
            </a:r>
            <a:r>
              <a:rPr lang="en-IN" sz="2000" dirty="0" smtClean="0"/>
              <a:t>of the reader.</a:t>
            </a:r>
          </a:p>
          <a:p>
            <a:r>
              <a:rPr lang="en-IN" sz="2000" dirty="0" smtClean="0"/>
              <a:t>The title should </a:t>
            </a:r>
            <a:r>
              <a:rPr lang="en-IN" sz="2000" b="1" dirty="0" smtClean="0"/>
              <a:t>not be too long </a:t>
            </a:r>
            <a:r>
              <a:rPr lang="en-IN" sz="2000" dirty="0" smtClean="0"/>
              <a:t>(normally not more than 10 words) but should provide as much information about the study as possible.</a:t>
            </a:r>
          </a:p>
          <a:p>
            <a:r>
              <a:rPr lang="en-IN" sz="2000" dirty="0" smtClean="0"/>
              <a:t>The title should preferably </a:t>
            </a:r>
            <a:r>
              <a:rPr lang="en-IN" sz="2000" b="1" dirty="0" smtClean="0"/>
              <a:t>not be in a question form</a:t>
            </a:r>
            <a:r>
              <a:rPr lang="en-IN" sz="2000" dirty="0" smtClean="0"/>
              <a:t>; it must define the </a:t>
            </a:r>
            <a:r>
              <a:rPr lang="en-IN" sz="2000" b="1" dirty="0" smtClean="0"/>
              <a:t>research clearly,</a:t>
            </a:r>
            <a:r>
              <a:rPr lang="en-IN" sz="2000" dirty="0" smtClean="0"/>
              <a:t> and must be clear and precise.</a:t>
            </a:r>
          </a:p>
          <a:p>
            <a:r>
              <a:rPr lang="en-IN" sz="2000" dirty="0" smtClean="0"/>
              <a:t>In title  one should avoid using </a:t>
            </a:r>
            <a:r>
              <a:rPr lang="en-IN" sz="2000" b="1" dirty="0" smtClean="0"/>
              <a:t>technical terms, or jargon</a:t>
            </a:r>
            <a:r>
              <a:rPr lang="en-IN" sz="2000" dirty="0" smtClean="0"/>
              <a:t>. The use of </a:t>
            </a:r>
            <a:r>
              <a:rPr lang="en-IN" sz="2000" b="1" dirty="0" smtClean="0"/>
              <a:t>acronyms should be limited</a:t>
            </a:r>
            <a:r>
              <a:rPr lang="en-IN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2967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712968" cy="237626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How do you really choose the topic for M.A/M.Phil/PhD?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06524" y="5373216"/>
            <a:ext cx="836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Advised by: Your soul, Teachers, Supervisor, Friends, </a:t>
            </a:r>
            <a:r>
              <a:rPr lang="en-US" sz="1600" dirty="0" smtClean="0"/>
              <a:t>Parents</a:t>
            </a:r>
            <a:r>
              <a:rPr lang="en-US" sz="1600" dirty="0" smtClean="0"/>
              <a:t>, requirement of the project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65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Two </a:t>
            </a:r>
            <a:r>
              <a:rPr lang="en-IN" sz="4000" b="1" dirty="0"/>
              <a:t>scenarios</a:t>
            </a:r>
            <a:endParaRPr lang="ru-R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list of topics suggested by the teacher</a:t>
            </a:r>
          </a:p>
          <a:p>
            <a:r>
              <a:rPr lang="en-US" sz="4000" dirty="0" smtClean="0"/>
              <a:t>Teacher asks you to lookup the topic/ some topics as per your interest</a:t>
            </a:r>
            <a:endParaRPr lang="ru-RU" sz="4000" dirty="0"/>
          </a:p>
        </p:txBody>
      </p:sp>
      <p:sp>
        <p:nvSpPr>
          <p:cNvPr id="5" name="Rectangle 4"/>
          <p:cNvSpPr/>
          <p:nvPr/>
        </p:nvSpPr>
        <p:spPr>
          <a:xfrm>
            <a:off x="5498480" y="6460738"/>
            <a:ext cx="3672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Ayesha </a:t>
            </a:r>
            <a:r>
              <a:rPr lang="en-IN" sz="1200" dirty="0" err="1">
                <a:solidFill>
                  <a:schemeClr val="bg1">
                    <a:lumMod val="65000"/>
                  </a:schemeClr>
                </a:solidFill>
              </a:rPr>
              <a:t>Kidwai</a:t>
            </a:r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, The SLL&amp;CS Research </a:t>
            </a:r>
            <a:r>
              <a:rPr lang="en-IN" sz="1200" dirty="0" smtClean="0">
                <a:solidFill>
                  <a:schemeClr val="bg1">
                    <a:lumMod val="65000"/>
                  </a:schemeClr>
                </a:solidFill>
              </a:rPr>
              <a:t>Handbook 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35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AA9416C9-C7F7-4D64-BBEB-1D7144DF6A8A}" vid="{F8E41E17-85E5-4DBD-BAAE-5A6E0088AE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1835</TotalTime>
  <Words>534</Words>
  <Application>Microsoft Office PowerPoint</Application>
  <PresentationFormat>On-screen Show (4:3)</PresentationFormat>
  <Paragraphs>115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Euphemia</vt:lpstr>
      <vt:lpstr>Plantagenet Cherokee</vt:lpstr>
      <vt:lpstr>Verdana</vt:lpstr>
      <vt:lpstr>Wingdings</vt:lpstr>
      <vt:lpstr>Theme1</vt:lpstr>
      <vt:lpstr>Choosing a Topic</vt:lpstr>
      <vt:lpstr>The Participants</vt:lpstr>
      <vt:lpstr>Some basic questions…</vt:lpstr>
      <vt:lpstr>PowerPoint Presentation</vt:lpstr>
      <vt:lpstr>Dissertation Vs Thesis</vt:lpstr>
      <vt:lpstr>Choosing a Topic: Basic Procedure </vt:lpstr>
      <vt:lpstr>Choosing the Title</vt:lpstr>
      <vt:lpstr>How do you really choose the topic for M.A/M.Phil/PhD?</vt:lpstr>
      <vt:lpstr>Two scenarios</vt:lpstr>
      <vt:lpstr>Important factors in choosing the topic</vt:lpstr>
      <vt:lpstr>Do you evidently understand your topic? </vt:lpstr>
      <vt:lpstr>Do you have answers to the following questions?</vt:lpstr>
      <vt:lpstr>PowerPoint Presentation</vt:lpstr>
      <vt:lpstr>Life, however short, is made still shorter by waste of time.      -Samuel Johnson </vt:lpstr>
      <vt:lpstr>PowerPoint Presentation</vt:lpstr>
      <vt:lpstr>PowerPoint Presentation</vt:lpstr>
      <vt:lpstr>PowerPoint Presentation</vt:lpstr>
      <vt:lpstr>PowerPoint Presentation</vt:lpstr>
      <vt:lpstr>References</vt:lpstr>
      <vt:lpstr>Thank you for attention!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SANGEETA</dc:creator>
  <cp:lastModifiedBy>Ssaini</cp:lastModifiedBy>
  <cp:revision>43</cp:revision>
  <dcterms:created xsi:type="dcterms:W3CDTF">2013-05-27T03:18:55Z</dcterms:created>
  <dcterms:modified xsi:type="dcterms:W3CDTF">2016-07-29T15:42:13Z</dcterms:modified>
</cp:coreProperties>
</file>