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78" r:id="rId2"/>
    <p:sldId id="257" r:id="rId3"/>
    <p:sldId id="261" r:id="rId4"/>
    <p:sldId id="284" r:id="rId5"/>
    <p:sldId id="285" r:id="rId6"/>
    <p:sldId id="282" r:id="rId7"/>
    <p:sldId id="263" r:id="rId8"/>
    <p:sldId id="286" r:id="rId9"/>
    <p:sldId id="259" r:id="rId10"/>
    <p:sldId id="264" r:id="rId11"/>
    <p:sldId id="287" r:id="rId12"/>
    <p:sldId id="273" r:id="rId13"/>
    <p:sldId id="275" r:id="rId14"/>
    <p:sldId id="274" r:id="rId15"/>
    <p:sldId id="265" r:id="rId16"/>
    <p:sldId id="283" r:id="rId17"/>
    <p:sldId id="288" r:id="rId18"/>
    <p:sldId id="276" r:id="rId19"/>
    <p:sldId id="28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398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00575-CB1A-4721-89A0-33C7BAE96CE4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61F83-C7A1-4FF2-96D5-696C5619DAE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61F83-C7A1-4FF2-96D5-696C5619DAE7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D1E69E-712D-4183-BC99-F03D8AD81672}" type="datetimeFigureOut">
              <a:rPr lang="en-IN" smtClean="0"/>
              <a:pPr/>
              <a:t>21-08-2012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CA63988-E3F0-47EF-BF0A-70B84C5BF20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D1E69E-712D-4183-BC99-F03D8AD81672}" type="datetimeFigureOut">
              <a:rPr lang="en-IN" smtClean="0"/>
              <a:pPr/>
              <a:t>21-08-2012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63988-E3F0-47EF-BF0A-70B84C5BF20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D1E69E-712D-4183-BC99-F03D8AD81672}" type="datetimeFigureOut">
              <a:rPr lang="en-IN" smtClean="0"/>
              <a:pPr/>
              <a:t>21-08-2012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63988-E3F0-47EF-BF0A-70B84C5BF20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D1E69E-712D-4183-BC99-F03D8AD81672}" type="datetimeFigureOut">
              <a:rPr lang="en-IN" smtClean="0"/>
              <a:pPr/>
              <a:t>21-08-2012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63988-E3F0-47EF-BF0A-70B84C5BF20F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D1E69E-712D-4183-BC99-F03D8AD81672}" type="datetimeFigureOut">
              <a:rPr lang="en-IN" smtClean="0"/>
              <a:pPr/>
              <a:t>21-08-2012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63988-E3F0-47EF-BF0A-70B84C5BF20F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D1E69E-712D-4183-BC99-F03D8AD81672}" type="datetimeFigureOut">
              <a:rPr lang="en-IN" smtClean="0"/>
              <a:pPr/>
              <a:t>21-08-2012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63988-E3F0-47EF-BF0A-70B84C5BF20F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D1E69E-712D-4183-BC99-F03D8AD81672}" type="datetimeFigureOut">
              <a:rPr lang="en-IN" smtClean="0"/>
              <a:pPr/>
              <a:t>21-08-2012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63988-E3F0-47EF-BF0A-70B84C5BF20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D1E69E-712D-4183-BC99-F03D8AD81672}" type="datetimeFigureOut">
              <a:rPr lang="en-IN" smtClean="0"/>
              <a:pPr/>
              <a:t>21-08-2012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63988-E3F0-47EF-BF0A-70B84C5BF20F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D1E69E-712D-4183-BC99-F03D8AD81672}" type="datetimeFigureOut">
              <a:rPr lang="en-IN" smtClean="0"/>
              <a:pPr/>
              <a:t>21-08-2012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63988-E3F0-47EF-BF0A-70B84C5BF20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5D1E69E-712D-4183-BC99-F03D8AD81672}" type="datetimeFigureOut">
              <a:rPr lang="en-IN" smtClean="0"/>
              <a:pPr/>
              <a:t>21-08-2012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63988-E3F0-47EF-BF0A-70B84C5BF20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D1E69E-712D-4183-BC99-F03D8AD81672}" type="datetimeFigureOut">
              <a:rPr lang="en-IN" smtClean="0"/>
              <a:pPr/>
              <a:t>21-08-2012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A63988-E3F0-47EF-BF0A-70B84C5BF20F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5D1E69E-712D-4183-BC99-F03D8AD81672}" type="datetimeFigureOut">
              <a:rPr lang="en-IN" smtClean="0"/>
              <a:pPr/>
              <a:t>21-08-2012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CA63988-E3F0-47EF-BF0A-70B84C5BF20F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amova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00496" y="65558"/>
            <a:ext cx="5143536" cy="679246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Самовар</a:t>
            </a:r>
            <a:endParaRPr lang="en-IN" dirty="0"/>
          </a:p>
        </p:txBody>
      </p:sp>
      <p:pic>
        <p:nvPicPr>
          <p:cNvPr id="4" name="Picture 3" descr="E:\Users\Cohy\Desktop\matreoshka\perevod\funny-work-quotes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248675">
            <a:off x="591456" y="1442965"/>
            <a:ext cx="3251738" cy="3359041"/>
          </a:xfrm>
          <a:prstGeom prst="rect">
            <a:avLst/>
          </a:prstGeom>
          <a:noFill/>
        </p:spPr>
      </p:pic>
      <p:pic>
        <p:nvPicPr>
          <p:cNvPr id="10242" name="Picture 2" descr="C:\Users\Cohy\Desktop\111604896985889930_QlwnZ0JC_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024709">
            <a:off x="1871108" y="4633885"/>
            <a:ext cx="1770932" cy="2029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Samovar Structure</a:t>
            </a:r>
            <a:endParaRPr lang="en-IN" dirty="0"/>
          </a:p>
        </p:txBody>
      </p:sp>
      <p:pic>
        <p:nvPicPr>
          <p:cNvPr id="8194" name="Picture 2" descr="C:\Users\Cohy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26" y="1208445"/>
            <a:ext cx="5214974" cy="5649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amovar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79428"/>
            <a:ext cx="8017915" cy="475788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Samovar Structure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amovar_at_ar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00500" y="0"/>
            <a:ext cx="5143500" cy="6858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Большой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самовар</a:t>
            </a:r>
            <a:endParaRPr lang="en-IN" dirty="0">
              <a:solidFill>
                <a:srgbClr val="FF0000"/>
              </a:solidFill>
            </a:endParaRPr>
          </a:p>
        </p:txBody>
      </p:sp>
      <p:pic>
        <p:nvPicPr>
          <p:cNvPr id="13314" name="Picture 2" descr="C:\Users\Cohy\Desktop\1303124582_mugs_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90500" y="1719263"/>
            <a:ext cx="4490224" cy="3495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_id22356w350h300_Russian_Folk_Set_TULA_SAMOVAR__LFZ_TeaPo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35288" y="642918"/>
            <a:ext cx="6408712" cy="549318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4338" name="Picture 2" descr="C:\Users\Cohy\Desktop\images (1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85926"/>
            <a:ext cx="3005862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50px-Kustodiev_Merchants_Wif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31432" y="857232"/>
            <a:ext cx="5112568" cy="531707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5362" name="Picture 2" descr="C:\Users\Cohy\Desktop\images (1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14488"/>
            <a:ext cx="3805826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41px-1989_CPA_60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43570" y="1357298"/>
            <a:ext cx="3127838" cy="441446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Марка - Самовар </a:t>
            </a:r>
            <a:endParaRPr lang="en-IN" dirty="0"/>
          </a:p>
        </p:txBody>
      </p:sp>
      <p:pic>
        <p:nvPicPr>
          <p:cNvPr id="16386" name="Picture 2" descr="C:\Users\Cohy\Desktop\images (1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1643050"/>
            <a:ext cx="5367609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Today, Tula is known as the historical center of samovar production. There is a Russian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proverb:-)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Ту́лу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свои́м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самова́ром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е́здят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Literal meaning:-)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don't take a samovar to Tula".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English proverb:-)</a:t>
            </a:r>
          </a:p>
          <a:p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"to bring coals to </a:t>
            </a:r>
            <a:r>
              <a:rPr lang="en-US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newcastle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Hindi Proverb:-)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hi-IN" b="1" dirty="0" smtClean="0">
                <a:solidFill>
                  <a:srgbClr val="FF0000"/>
                </a:solidFill>
                <a:latin typeface="Times New Roman" pitchFamily="18" charset="0"/>
              </a:rPr>
              <a:t>उल्टे बांस बरेली को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Proverbs on Samovar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Samovar </a:t>
            </a:r>
            <a:endParaRPr lang="en-US" dirty="0"/>
          </a:p>
        </p:txBody>
      </p:sp>
      <p:pic>
        <p:nvPicPr>
          <p:cNvPr id="9219" name="Picture 3" descr="C:\Users\Cohy\Desktop\OC_1135_2_in_1_Electric_Samova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0"/>
            <a:ext cx="4143372" cy="6858000"/>
          </a:xfrm>
          <a:prstGeom prst="rect">
            <a:avLst/>
          </a:prstGeom>
          <a:noFill/>
        </p:spPr>
      </p:pic>
      <p:pic>
        <p:nvPicPr>
          <p:cNvPr id="9220" name="Picture 4" descr="C:\Users\Cohy\Desktop\images (10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11748"/>
            <a:ext cx="5072066" cy="5646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rgbClr val="FF0000"/>
                </a:solidFill>
              </a:rPr>
              <a:t>Из всех искусств для нас важнейшим является «Самовар»!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 В. Путин</a:t>
            </a:r>
            <a:endParaRPr lang="en-IN" dirty="0">
              <a:solidFill>
                <a:srgbClr val="FF0000"/>
              </a:solidFill>
            </a:endParaRPr>
          </a:p>
        </p:txBody>
      </p:sp>
      <p:pic>
        <p:nvPicPr>
          <p:cNvPr id="6" name="Content Placeholder 5" descr="6d7e0e6485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839119"/>
            <a:ext cx="7151905" cy="50188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876"/>
            <a:ext cx="7772400" cy="1829761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E:\Users\Cohy\Desktop\matreoshka\perevod\funny-work-quotes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9776" y="502283"/>
            <a:ext cx="2902380" cy="2998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4416" y="1700808"/>
            <a:ext cx="5220072" cy="5157192"/>
          </a:xfrm>
        </p:spPr>
        <p:txBody>
          <a:bodyPr>
            <a:normAutofit lnSpcReduction="10000"/>
          </a:bodyPr>
          <a:lstStyle/>
          <a:p>
            <a:pPr algn="just"/>
            <a:endParaRPr lang="en-IN" dirty="0" smtClean="0"/>
          </a:p>
          <a:p>
            <a:pPr algn="just"/>
            <a:r>
              <a:rPr lang="en-IN" dirty="0" smtClean="0"/>
              <a:t>Samovars </a:t>
            </a:r>
            <a:r>
              <a:rPr lang="en-IN" dirty="0"/>
              <a:t>were one of the earliest home appliances in Russia. </a:t>
            </a:r>
            <a:endParaRPr lang="ru-RU" dirty="0" smtClean="0"/>
          </a:p>
          <a:p>
            <a:pPr algn="just"/>
            <a:endParaRPr lang="en-IN" dirty="0" smtClean="0"/>
          </a:p>
          <a:p>
            <a:pPr algn="just"/>
            <a:r>
              <a:rPr lang="en-IN" dirty="0" smtClean="0"/>
              <a:t>Families </a:t>
            </a:r>
            <a:r>
              <a:rPr lang="en-IN" dirty="0"/>
              <a:t>and guests would sit at a large dinner table to have a leisurely talk and discuss the latest events while drinking hot </a:t>
            </a:r>
            <a:r>
              <a:rPr lang="en-IN" dirty="0" smtClean="0"/>
              <a:t>tea, which is always ready in Samovar.</a:t>
            </a:r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32" y="274638"/>
            <a:ext cx="8229600" cy="1143000"/>
          </a:xfrm>
        </p:spPr>
        <p:txBody>
          <a:bodyPr/>
          <a:lstStyle/>
          <a:p>
            <a:pPr algn="r"/>
            <a:r>
              <a:rPr lang="ru-RU" dirty="0" smtClean="0"/>
              <a:t>Самовар </a:t>
            </a:r>
            <a:endParaRPr lang="en-IN" dirty="0"/>
          </a:p>
        </p:txBody>
      </p:sp>
      <p:pic>
        <p:nvPicPr>
          <p:cNvPr id="4" name="Picture 3" descr="samovar San3_en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768543" cy="6165304"/>
          </a:xfrm>
          <a:prstGeom prst="rect">
            <a:avLst/>
          </a:prstGeom>
        </p:spPr>
      </p:pic>
      <p:pic>
        <p:nvPicPr>
          <p:cNvPr id="11266" name="Picture 2" descr="C:\Users\Cohy\Desktop\1303124631_mugs_04.jpg"/>
          <p:cNvPicPr>
            <a:picLocks noChangeAspect="1" noChangeArrowheads="1"/>
          </p:cNvPicPr>
          <p:nvPr/>
        </p:nvPicPr>
        <p:blipFill>
          <a:blip r:embed="rId3">
            <a:lum bright="10000" contrast="30000"/>
          </a:blip>
          <a:srcRect/>
          <a:stretch>
            <a:fillRect/>
          </a:stretch>
        </p:blipFill>
        <p:spPr bwMode="auto">
          <a:xfrm>
            <a:off x="3786182" y="-142900"/>
            <a:ext cx="2857520" cy="2287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3316" y="1142984"/>
            <a:ext cx="5400684" cy="5357850"/>
          </a:xfrm>
        </p:spPr>
        <p:txBody>
          <a:bodyPr>
            <a:normAutofit fontScale="92500"/>
          </a:bodyPr>
          <a:lstStyle/>
          <a:p>
            <a:r>
              <a:rPr lang="en-IN" dirty="0"/>
              <a:t>Tea is the most popular </a:t>
            </a:r>
            <a:r>
              <a:rPr lang="en-IN" b="1" dirty="0" err="1"/>
              <a:t>nonalcoholic</a:t>
            </a:r>
            <a:r>
              <a:rPr lang="en-IN" b="1" dirty="0"/>
              <a:t> </a:t>
            </a:r>
            <a:r>
              <a:rPr lang="en-IN" dirty="0"/>
              <a:t>beverage in Russia and traditional Russian tea ceremony closely reflects rich </a:t>
            </a:r>
            <a:r>
              <a:rPr lang="en-IN" b="1" dirty="0"/>
              <a:t>Russian culture, traditions and customs. </a:t>
            </a:r>
            <a:endParaRPr lang="en-IN" b="1" dirty="0" smtClean="0"/>
          </a:p>
          <a:p>
            <a:endParaRPr lang="en-IN" b="1" dirty="0" smtClean="0"/>
          </a:p>
          <a:p>
            <a:r>
              <a:rPr lang="en-IN" dirty="0"/>
              <a:t>It </a:t>
            </a:r>
            <a:r>
              <a:rPr lang="en-IN" dirty="0" smtClean="0"/>
              <a:t>is a custom </a:t>
            </a:r>
            <a:r>
              <a:rPr lang="en-IN" dirty="0"/>
              <a:t>for Russian people to drink hot tea throughout the day as well as to enjoy hot tea immediately after each meal. </a:t>
            </a:r>
            <a:br>
              <a:rPr lang="en-IN" dirty="0"/>
            </a:br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Самовар </a:t>
            </a:r>
            <a:endParaRPr lang="en-IN" dirty="0"/>
          </a:p>
        </p:txBody>
      </p:sp>
      <p:pic>
        <p:nvPicPr>
          <p:cNvPr id="5122" name="Picture 2" descr="C:\Users\Cohy\Desktop\images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14620"/>
            <a:ext cx="3986243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Cohy\Desktop\1303124600_mugs_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319460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564357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According to legends Peter the Great</a:t>
            </a:r>
            <a:r>
              <a:rPr lang="en-US" dirty="0" smtClean="0"/>
              <a:t> </a:t>
            </a:r>
            <a:r>
              <a:rPr lang="en-US" dirty="0" smtClean="0"/>
              <a:t>brought the idea of Samovar </a:t>
            </a:r>
            <a:r>
              <a:rPr lang="en-US" dirty="0" smtClean="0"/>
              <a:t>from </a:t>
            </a:r>
            <a:r>
              <a:rPr lang="en-US" dirty="0" smtClean="0"/>
              <a:t>Holland.</a:t>
            </a:r>
          </a:p>
          <a:p>
            <a:r>
              <a:rPr lang="en-US" dirty="0" smtClean="0"/>
              <a:t>Historical sources says that Samovar appeared in Russia in year 1746.</a:t>
            </a:r>
          </a:p>
          <a:p>
            <a:r>
              <a:rPr lang="en-US" dirty="0" smtClean="0"/>
              <a:t>In </a:t>
            </a:r>
            <a:r>
              <a:rPr lang="en-US" dirty="0" smtClean="0"/>
              <a:t>Russia, the first copper samovar was made in 1778 by the </a:t>
            </a:r>
            <a:r>
              <a:rPr lang="en-US" dirty="0" err="1" smtClean="0"/>
              <a:t>Lisitsyn</a:t>
            </a:r>
            <a:r>
              <a:rPr lang="en-US" dirty="0" smtClean="0"/>
              <a:t> brothers in Tula, a city known for its metalworkers and arms-makers</a:t>
            </a:r>
            <a:r>
              <a:rPr lang="en-US" dirty="0" smtClean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 of Samovar in Russia	</a:t>
            </a:r>
            <a:endParaRPr lang="en-US" dirty="0"/>
          </a:p>
        </p:txBody>
      </p:sp>
      <p:pic>
        <p:nvPicPr>
          <p:cNvPr id="4098" name="Picture 2" descr="C:\Users\Cohy\Desktop\images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285859"/>
            <a:ext cx="3500430" cy="4548783"/>
          </a:xfrm>
          <a:prstGeom prst="rect">
            <a:avLst/>
          </a:prstGeom>
          <a:noFill/>
        </p:spPr>
      </p:pic>
      <p:pic>
        <p:nvPicPr>
          <p:cNvPr id="4099" name="Picture 3" descr="E:\data\Сертификатный курс00\matryoshka\samavar\stock-photo-samovar-old-russian-teapot-353653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4714884"/>
            <a:ext cx="1000132" cy="1217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Cohy\Desktop\images (15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24625" y="4643447"/>
            <a:ext cx="2619375" cy="2214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714876" y="1481328"/>
            <a:ext cx="4429124" cy="5376672"/>
          </a:xfrm>
        </p:spPr>
        <p:txBody>
          <a:bodyPr>
            <a:noAutofit/>
          </a:bodyPr>
          <a:lstStyle/>
          <a:p>
            <a:r>
              <a:rPr lang="en-US" sz="2800" dirty="0" smtClean="0"/>
              <a:t>Samovars were mainly made from nickel and copper and gradually from silver, gold, etc.</a:t>
            </a:r>
          </a:p>
          <a:p>
            <a:r>
              <a:rPr lang="en-US" sz="2800" dirty="0" smtClean="0"/>
              <a:t>By the early twentieth century there were about 170 different models of </a:t>
            </a:r>
            <a:r>
              <a:rPr lang="en-US" sz="2800" dirty="0" smtClean="0"/>
              <a:t>samovars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5804" y="-24"/>
            <a:ext cx="8229600" cy="1143000"/>
          </a:xfrm>
        </p:spPr>
        <p:txBody>
          <a:bodyPr/>
          <a:lstStyle/>
          <a:p>
            <a:r>
              <a:rPr lang="en-US" dirty="0" smtClean="0"/>
              <a:t>Origin of Samovar in Russia	</a:t>
            </a:r>
            <a:endParaRPr lang="en-US" dirty="0"/>
          </a:p>
        </p:txBody>
      </p:sp>
      <p:pic>
        <p:nvPicPr>
          <p:cNvPr id="3076" name="Picture 4" descr="C:\Users\Cohy\Desktop\436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4680000" cy="3510000"/>
          </a:xfrm>
          <a:prstGeom prst="rect">
            <a:avLst/>
          </a:prstGeom>
          <a:noFill/>
        </p:spPr>
      </p:pic>
      <p:pic>
        <p:nvPicPr>
          <p:cNvPr id="3078" name="Picture 6" descr="E:\data\Сертификатный курс00\matryoshka\samavar\RussianSamovar-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4421"/>
            <a:ext cx="4680000" cy="5601834"/>
          </a:xfrm>
          <a:prstGeom prst="rect">
            <a:avLst/>
          </a:prstGeom>
          <a:noFill/>
        </p:spPr>
      </p:pic>
      <p:pic>
        <p:nvPicPr>
          <p:cNvPr id="3075" name="Picture 3" descr="C:\Users\Cohy\Desktop\images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071546"/>
            <a:ext cx="4749120" cy="5786454"/>
          </a:xfrm>
          <a:prstGeom prst="rect">
            <a:avLst/>
          </a:prstGeom>
          <a:noFill/>
        </p:spPr>
      </p:pic>
      <p:pic>
        <p:nvPicPr>
          <p:cNvPr id="3074" name="Picture 2" descr="C:\Users\Cohy\Desktop\4368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000108"/>
            <a:ext cx="4786314" cy="5857892"/>
          </a:xfrm>
          <a:prstGeom prst="rect">
            <a:avLst/>
          </a:prstGeom>
          <a:noFill/>
        </p:spPr>
      </p:pic>
      <p:pic>
        <p:nvPicPr>
          <p:cNvPr id="2050" name="Picture 2" descr="C:\Users\Cohy\Desktop\images (3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857232"/>
            <a:ext cx="4786314" cy="6000768"/>
          </a:xfrm>
          <a:prstGeom prst="rect">
            <a:avLst/>
          </a:prstGeom>
          <a:noFill/>
        </p:spPr>
      </p:pic>
      <p:pic>
        <p:nvPicPr>
          <p:cNvPr id="3079" name="Picture 7" descr="E:\data\Сертификатный курс00\matryoshka\samavar\samovar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928670"/>
            <a:ext cx="4786314" cy="5929330"/>
          </a:xfrm>
          <a:prstGeom prst="rect">
            <a:avLst/>
          </a:prstGeom>
          <a:noFill/>
        </p:spPr>
      </p:pic>
      <p:pic>
        <p:nvPicPr>
          <p:cNvPr id="3077" name="Picture 5" descr="E:\data\Сертификатный курс00\matryoshka\samavar\128px-Golden_samovar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928670"/>
            <a:ext cx="4786314" cy="5929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600308" y="1214422"/>
            <a:ext cx="6543692" cy="5643578"/>
          </a:xfrm>
        </p:spPr>
        <p:txBody>
          <a:bodyPr>
            <a:noAutofit/>
          </a:bodyPr>
          <a:lstStyle/>
          <a:p>
            <a:r>
              <a:rPr lang="en-US" dirty="0" smtClean="0"/>
              <a:t>Russian people believed that the samovar has a soul. This belief was mainly based on the fact that samovars were producing different sounds when being heated with fuel.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shape of the samovar's body accounts for amazing acoustics and water makes peculiar noises when it is being brought to the boil.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 smtClean="0"/>
              <a:t>was common to say that "a samovar is singing" (</a:t>
            </a:r>
            <a:r>
              <a:rPr lang="en-US" dirty="0" err="1" smtClean="0"/>
              <a:t>самовар</a:t>
            </a:r>
            <a:r>
              <a:rPr lang="en-US" dirty="0" smtClean="0"/>
              <a:t> </a:t>
            </a:r>
            <a:r>
              <a:rPr lang="en-US" dirty="0" err="1" smtClean="0"/>
              <a:t>поёт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“Samovar sings”</a:t>
            </a:r>
            <a:endParaRPr lang="en-US" dirty="0"/>
          </a:p>
        </p:txBody>
      </p:sp>
      <p:pic>
        <p:nvPicPr>
          <p:cNvPr id="1027" name="Picture 3" descr="E:\data\Сертификатный курс00\matryoshka\samavar\samovar (2).jpg"/>
          <p:cNvPicPr>
            <a:picLocks noChangeAspect="1" noChangeArrowheads="1"/>
          </p:cNvPicPr>
          <p:nvPr/>
        </p:nvPicPr>
        <p:blipFill>
          <a:blip r:embed="rId2">
            <a:lum bright="20000" contrast="40000"/>
          </a:blip>
          <a:srcRect/>
          <a:stretch>
            <a:fillRect/>
          </a:stretch>
        </p:blipFill>
        <p:spPr bwMode="auto">
          <a:xfrm>
            <a:off x="0" y="-24"/>
            <a:ext cx="2749334" cy="4500594"/>
          </a:xfrm>
          <a:prstGeom prst="rect">
            <a:avLst/>
          </a:prstGeom>
          <a:noFill/>
        </p:spPr>
      </p:pic>
      <p:pic>
        <p:nvPicPr>
          <p:cNvPr id="1028" name="Picture 4" descr="C:\Users\Cohy\Desktop\1303124631_mugs_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00570"/>
            <a:ext cx="2786050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17440" y="1556792"/>
            <a:ext cx="6526560" cy="4525963"/>
          </a:xfrm>
        </p:spPr>
        <p:txBody>
          <a:bodyPr>
            <a:normAutofit/>
          </a:bodyPr>
          <a:lstStyle/>
          <a:p>
            <a:pPr algn="just"/>
            <a:r>
              <a:rPr lang="en-US" b="1" dirty="0" smtClean="0"/>
              <a:t>In Russia as well as in India (</a:t>
            </a:r>
            <a:r>
              <a:rPr lang="en-IN" b="1" dirty="0" smtClean="0"/>
              <a:t>Kashmir) </a:t>
            </a:r>
            <a:r>
              <a:rPr lang="en-US" dirty="0" smtClean="0"/>
              <a:t>t</a:t>
            </a:r>
            <a:r>
              <a:rPr lang="en-IN" dirty="0" smtClean="0"/>
              <a:t>here is no home in that does not have a samovar. Each family has one or many samovars.</a:t>
            </a:r>
          </a:p>
          <a:p>
            <a:pPr algn="just"/>
            <a:r>
              <a:rPr lang="en-IN" dirty="0" smtClean="0"/>
              <a:t>One </a:t>
            </a:r>
            <a:r>
              <a:rPr lang="en-IN" dirty="0" smtClean="0"/>
              <a:t>can say due to </a:t>
            </a:r>
            <a:r>
              <a:rPr lang="en-US" dirty="0" smtClean="0"/>
              <a:t>alike </a:t>
            </a:r>
            <a:r>
              <a:rPr lang="en-IN" dirty="0" smtClean="0"/>
              <a:t>weather conditions </a:t>
            </a:r>
            <a:r>
              <a:rPr lang="en-IN" b="1" dirty="0" smtClean="0"/>
              <a:t>Russians &amp; </a:t>
            </a:r>
            <a:r>
              <a:rPr lang="en-IN" b="1" dirty="0" err="1" smtClean="0"/>
              <a:t>Kashmiris</a:t>
            </a:r>
            <a:r>
              <a:rPr lang="en-IN" b="1" dirty="0" smtClean="0"/>
              <a:t> </a:t>
            </a:r>
            <a:r>
              <a:rPr lang="en-IN" dirty="0" smtClean="0"/>
              <a:t>are very fond of tea. That is why any time is considered tea time.</a:t>
            </a:r>
            <a:endParaRPr lang="en-IN" dirty="0"/>
          </a:p>
        </p:txBody>
      </p:sp>
      <p:pic>
        <p:nvPicPr>
          <p:cNvPr id="4" name="Picture 3" descr="samova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43174" cy="3391150"/>
          </a:xfrm>
          <a:prstGeom prst="rect">
            <a:avLst/>
          </a:prstGeom>
        </p:spPr>
      </p:pic>
      <p:pic>
        <p:nvPicPr>
          <p:cNvPr id="6146" name="Picture 2" descr="C:\Users\Cohy\Desktop\images 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00306"/>
            <a:ext cx="2800350" cy="4357694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71688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Samovar in India &amp; Russia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endParaRPr lang="en-IN" sz="4000" dirty="0">
              <a:solidFill>
                <a:srgbClr val="FF0000"/>
              </a:solidFill>
            </a:endParaRPr>
          </a:p>
        </p:txBody>
      </p:sp>
      <p:pic>
        <p:nvPicPr>
          <p:cNvPr id="6147" name="Picture 3" descr="C:\Users\Cohy\Desktop\1303124600_mugs_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4999306"/>
            <a:ext cx="2786050" cy="185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Самовар </a:t>
            </a:r>
            <a:endParaRPr lang="en-IN" dirty="0"/>
          </a:p>
        </p:txBody>
      </p:sp>
      <p:pic>
        <p:nvPicPr>
          <p:cNvPr id="7170" name="Picture 2" descr="C:\Users\Cohy\Desktop\загруженное (2).jpg"/>
          <p:cNvPicPr>
            <a:picLocks noChangeAspect="1" noChangeArrowheads="1"/>
          </p:cNvPicPr>
          <p:nvPr/>
        </p:nvPicPr>
        <p:blipFill>
          <a:blip r:embed="rId2">
            <a:lum bright="30000" contrast="30000"/>
          </a:blip>
          <a:srcRect/>
          <a:stretch>
            <a:fillRect/>
          </a:stretch>
        </p:blipFill>
        <p:spPr bwMode="auto">
          <a:xfrm>
            <a:off x="0" y="928669"/>
            <a:ext cx="4929190" cy="3554205"/>
          </a:xfrm>
          <a:prstGeom prst="rect">
            <a:avLst/>
          </a:prstGeom>
          <a:noFill/>
        </p:spPr>
      </p:pic>
      <p:pic>
        <p:nvPicPr>
          <p:cNvPr id="7171" name="Picture 3" descr="C:\Users\Cohy\Desktop\загруженное (1).jpg"/>
          <p:cNvPicPr>
            <a:picLocks noChangeAspect="1" noChangeArrowheads="1"/>
          </p:cNvPicPr>
          <p:nvPr/>
        </p:nvPicPr>
        <p:blipFill>
          <a:blip r:embed="rId3">
            <a:lum bright="10000" contrast="30000"/>
          </a:blip>
          <a:srcRect/>
          <a:stretch>
            <a:fillRect/>
          </a:stretch>
        </p:blipFill>
        <p:spPr bwMode="auto">
          <a:xfrm>
            <a:off x="5002006" y="1142984"/>
            <a:ext cx="4141994" cy="2857520"/>
          </a:xfrm>
          <a:prstGeom prst="rect">
            <a:avLst/>
          </a:prstGeom>
          <a:noFill/>
        </p:spPr>
      </p:pic>
      <p:pic>
        <p:nvPicPr>
          <p:cNvPr id="7172" name="Picture 4" descr="C:\Users\Cohy\Desktop\загруженное.jpg"/>
          <p:cNvPicPr>
            <a:picLocks noChangeAspect="1" noChangeArrowheads="1"/>
          </p:cNvPicPr>
          <p:nvPr/>
        </p:nvPicPr>
        <p:blipFill>
          <a:blip r:embed="rId4">
            <a:lum bright="20000" contrast="30000"/>
          </a:blip>
          <a:srcRect/>
          <a:stretch>
            <a:fillRect/>
          </a:stretch>
        </p:blipFill>
        <p:spPr bwMode="auto">
          <a:xfrm>
            <a:off x="1785918" y="3429000"/>
            <a:ext cx="6500826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Cohy\Desktop\Funny-cu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500174"/>
            <a:ext cx="3214678" cy="2986105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6472254" cy="4810539"/>
          </a:xfrm>
        </p:spPr>
        <p:txBody>
          <a:bodyPr>
            <a:normAutofit lnSpcReduction="10000"/>
          </a:bodyPr>
          <a:lstStyle/>
          <a:p>
            <a:r>
              <a:rPr lang="en-IN" dirty="0"/>
              <a:t> To boil the water inside a samovar, the pipe is filled with solid fuel such as pine cones, charcoals and wood chips which are set on fire. </a:t>
            </a:r>
            <a:endParaRPr lang="en-IN" i="1" dirty="0" smtClean="0"/>
          </a:p>
          <a:p>
            <a:endParaRPr lang="en-IN" dirty="0" smtClean="0"/>
          </a:p>
          <a:p>
            <a:r>
              <a:rPr lang="en-IN" dirty="0" smtClean="0"/>
              <a:t>A </a:t>
            </a:r>
            <a:r>
              <a:rPr lang="en-IN" dirty="0"/>
              <a:t>small tea pot is used to brew a tea concentrate. </a:t>
            </a:r>
            <a:endParaRPr lang="en-IN" dirty="0" smtClean="0"/>
          </a:p>
          <a:p>
            <a:endParaRPr lang="en-IN" dirty="0" smtClean="0"/>
          </a:p>
          <a:p>
            <a:r>
              <a:rPr lang="en-IN" dirty="0" smtClean="0"/>
              <a:t>The </a:t>
            </a:r>
            <a:r>
              <a:rPr lang="en-IN" dirty="0"/>
              <a:t>tea pot is often placed on top of a samovar to keep it heated with the passing hot air.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Самовар 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</TotalTime>
  <Words>315</Words>
  <Application>Microsoft Office PowerPoint</Application>
  <PresentationFormat>Экран (4:3)</PresentationFormat>
  <Paragraphs>48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Concourse</vt:lpstr>
      <vt:lpstr>Самовар</vt:lpstr>
      <vt:lpstr>Самовар </vt:lpstr>
      <vt:lpstr>Самовар </vt:lpstr>
      <vt:lpstr>Origin of Samovar in Russia </vt:lpstr>
      <vt:lpstr>Origin of Samovar in Russia </vt:lpstr>
      <vt:lpstr>“Samovar sings”</vt:lpstr>
      <vt:lpstr>Samovar in India &amp; Russia </vt:lpstr>
      <vt:lpstr>Самовар </vt:lpstr>
      <vt:lpstr>Самовар </vt:lpstr>
      <vt:lpstr>Samovar Structure</vt:lpstr>
      <vt:lpstr>Samovar Structure</vt:lpstr>
      <vt:lpstr>Большой  самовар</vt:lpstr>
      <vt:lpstr>Слайд 13</vt:lpstr>
      <vt:lpstr>Слайд 14</vt:lpstr>
      <vt:lpstr>Марка - Самовар </vt:lpstr>
      <vt:lpstr>Proverbs on Samovar</vt:lpstr>
      <vt:lpstr>Today’s Samovar </vt:lpstr>
      <vt:lpstr>Из всех искусств для нас важнейшим является «Самовар»! - В. Путин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COHY</dc:creator>
  <cp:lastModifiedBy>Cohy</cp:lastModifiedBy>
  <cp:revision>18</cp:revision>
  <dcterms:created xsi:type="dcterms:W3CDTF">2011-08-17T06:56:28Z</dcterms:created>
  <dcterms:modified xsi:type="dcterms:W3CDTF">2012-08-21T17:19:09Z</dcterms:modified>
</cp:coreProperties>
</file>